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25"/>
  </p:notesMasterIdLst>
  <p:handoutMasterIdLst>
    <p:handoutMasterId r:id="rId26"/>
  </p:handoutMasterIdLst>
  <p:sldIdLst>
    <p:sldId id="262" r:id="rId5"/>
    <p:sldId id="265" r:id="rId6"/>
    <p:sldId id="268" r:id="rId7"/>
    <p:sldId id="269" r:id="rId8"/>
    <p:sldId id="271" r:id="rId9"/>
    <p:sldId id="261" r:id="rId10"/>
    <p:sldId id="272" r:id="rId11"/>
    <p:sldId id="276" r:id="rId12"/>
    <p:sldId id="278" r:id="rId13"/>
    <p:sldId id="274" r:id="rId14"/>
    <p:sldId id="277" r:id="rId15"/>
    <p:sldId id="282" r:id="rId16"/>
    <p:sldId id="283" r:id="rId17"/>
    <p:sldId id="284" r:id="rId18"/>
    <p:sldId id="279" r:id="rId19"/>
    <p:sldId id="280" r:id="rId20"/>
    <p:sldId id="281" r:id="rId21"/>
    <p:sldId id="273" r:id="rId22"/>
    <p:sldId id="28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86407"/>
  </p:normalViewPr>
  <p:slideViewPr>
    <p:cSldViewPr snapToGrid="0" snapToObjects="1">
      <p:cViewPr varScale="1">
        <p:scale>
          <a:sx n="67" d="100"/>
          <a:sy n="67" d="100"/>
        </p:scale>
        <p:origin x="528" y="44"/>
      </p:cViewPr>
      <p:guideLst/>
    </p:cSldViewPr>
  </p:slideViewPr>
  <p:outlineViewPr>
    <p:cViewPr>
      <p:scale>
        <a:sx n="33" d="100"/>
        <a:sy n="33" d="100"/>
      </p:scale>
      <p:origin x="0" y="-58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Individual Work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810CFBF6-5D64-41D5-895B-7A4EB3693E9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Moment of Truth</a:t>
          </a:r>
          <a:endParaRPr lang="en-US" dirty="0"/>
        </a:p>
      </dgm:t>
    </dgm:pt>
    <dgm:pt modelId="{D89E199B-9B2B-4B74-88A1-1458DC2BB938}" type="parTrans" cxnId="{516C730F-0C35-4827-9C5F-271A351539F0}">
      <dgm:prSet/>
      <dgm:spPr/>
      <dgm:t>
        <a:bodyPr/>
        <a:lstStyle/>
        <a:p>
          <a:endParaRPr lang="en-US"/>
        </a:p>
      </dgm:t>
    </dgm:pt>
    <dgm:pt modelId="{57E3C8A9-27DA-4F9B-ACC6-54857022FE3D}" type="sibTrans" cxnId="{516C730F-0C35-4827-9C5F-271A351539F0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1" presStyleCnt="3"/>
      <dgm:spPr/>
    </dgm:pt>
    <dgm:pt modelId="{22E3D4D5-84E6-41EE-BF94-D56D24841B8B}" type="pres">
      <dgm:prSet presAssocID="{BFF9359E-E9B1-4B73-BACC-2C7988765B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1" presStyleCnt="3">
        <dgm:presLayoutVars>
          <dgm:chMax val="0"/>
          <dgm:chPref val="0"/>
        </dgm:presLayoutVars>
      </dgm:prSet>
      <dgm:spPr/>
    </dgm:pt>
    <dgm:pt modelId="{11F36A0E-DC04-49F5-AEBF-101F47950309}" type="pres">
      <dgm:prSet presAssocID="{1CEF1965-C516-4C44-BAE3-2FA3F5116930}" presName="sibTrans" presStyleCnt="0"/>
      <dgm:spPr/>
    </dgm:pt>
    <dgm:pt modelId="{89618528-5430-4582-AD19-ACAADEF18112}" type="pres">
      <dgm:prSet presAssocID="{810CFBF6-5D64-41D5-895B-7A4EB3693E97}" presName="compNode" presStyleCnt="0"/>
      <dgm:spPr/>
    </dgm:pt>
    <dgm:pt modelId="{6655081E-10CC-4370-AB24-25842623C790}" type="pres">
      <dgm:prSet presAssocID="{810CFBF6-5D64-41D5-895B-7A4EB3693E97}" presName="bgRect" presStyleLbl="bgShp" presStyleIdx="2" presStyleCnt="3"/>
      <dgm:spPr/>
    </dgm:pt>
    <dgm:pt modelId="{A2283F8C-BC0F-4275-8538-08148081E6A3}" type="pres">
      <dgm:prSet presAssocID="{810CFBF6-5D64-41D5-895B-7A4EB3693E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1964E7B-DEB4-4AE4-AEE6-C9EDD1846261}" type="pres">
      <dgm:prSet presAssocID="{810CFBF6-5D64-41D5-895B-7A4EB3693E97}" presName="spaceRect" presStyleCnt="0"/>
      <dgm:spPr/>
    </dgm:pt>
    <dgm:pt modelId="{6A103BEB-B331-48E1-9DFD-062BA98276D6}" type="pres">
      <dgm:prSet presAssocID="{810CFBF6-5D64-41D5-895B-7A4EB3693E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6C730F-0C35-4827-9C5F-271A351539F0}" srcId="{C7720856-93F0-4CC7-B7FD-2466914A11D4}" destId="{810CFBF6-5D64-41D5-895B-7A4EB3693E97}" srcOrd="2" destOrd="0" parTransId="{D89E199B-9B2B-4B74-88A1-1458DC2BB938}" sibTransId="{57E3C8A9-27DA-4F9B-ACC6-54857022FE3D}"/>
    <dgm:cxn modelId="{54162025-79EE-4987-AF14-B3D6B1D9CCF8}" type="presOf" srcId="{810CFBF6-5D64-41D5-895B-7A4EB3693E97}" destId="{6A103BEB-B331-48E1-9DFD-062BA98276D6}" srcOrd="0" destOrd="0" presId="urn:microsoft.com/office/officeart/2018/2/layout/IconVerticalSolidList"/>
    <dgm:cxn modelId="{BCE2002D-E657-4F83-B841-DA35CD632521}" type="presOf" srcId="{C7720856-93F0-4CC7-B7FD-2466914A11D4}" destId="{536D0097-A245-4152-8984-CC3ABB7DF273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435A4650-0F72-4A79-8E81-E504DFEBB24F}" type="presOf" srcId="{4AF52931-E4CA-4429-AACB-B8747CDB2409}" destId="{573FC8C9-03E6-4269-9DB7-824A4479C21C}" srcOrd="0" destOrd="0" presId="urn:microsoft.com/office/officeart/2018/2/layout/IconVerticalSolidList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2069C4DB-B33D-48AA-9FBB-FF882EA3EFA6}" type="presOf" srcId="{BFF9359E-E9B1-4B73-BACC-2C7988765B16}" destId="{61C9C6B6-F051-4AFC-B696-34674ED32FC0}" srcOrd="0" destOrd="0" presId="urn:microsoft.com/office/officeart/2018/2/layout/IconVerticalSolidList"/>
    <dgm:cxn modelId="{530EC269-9DC5-4BB6-A9CE-2DC427E75092}" type="presParOf" srcId="{536D0097-A245-4152-8984-CC3ABB7DF273}" destId="{DB8DBD9D-81A4-425A-BACC-11558B39BA4F}" srcOrd="0" destOrd="0" presId="urn:microsoft.com/office/officeart/2018/2/layout/IconVerticalSolidList"/>
    <dgm:cxn modelId="{44368141-541A-4568-9B30-A86CD5F9A39A}" type="presParOf" srcId="{DB8DBD9D-81A4-425A-BACC-11558B39BA4F}" destId="{DE4D0CB4-0619-47EF-A746-365405D39958}" srcOrd="0" destOrd="0" presId="urn:microsoft.com/office/officeart/2018/2/layout/IconVerticalSolidList"/>
    <dgm:cxn modelId="{38C2FE29-E4AA-48DA-97E9-8B5058A42470}" type="presParOf" srcId="{DB8DBD9D-81A4-425A-BACC-11558B39BA4F}" destId="{ABC6D826-A6E6-42EC-BF0E-9025B33009B2}" srcOrd="1" destOrd="0" presId="urn:microsoft.com/office/officeart/2018/2/layout/IconVerticalSolidList"/>
    <dgm:cxn modelId="{C0FB08F3-623A-476F-94D7-41FD66F661B9}" type="presParOf" srcId="{DB8DBD9D-81A4-425A-BACC-11558B39BA4F}" destId="{3E7294FB-7627-4D43-88C1-EE466B3369AD}" srcOrd="2" destOrd="0" presId="urn:microsoft.com/office/officeart/2018/2/layout/IconVerticalSolidList"/>
    <dgm:cxn modelId="{063F4BEE-2612-48F1-B55C-6856BC782991}" type="presParOf" srcId="{DB8DBD9D-81A4-425A-BACC-11558B39BA4F}" destId="{573FC8C9-03E6-4269-9DB7-824A4479C21C}" srcOrd="3" destOrd="0" presId="urn:microsoft.com/office/officeart/2018/2/layout/IconVerticalSolidList"/>
    <dgm:cxn modelId="{204D9698-8E98-49BB-B59B-5A77ED56BF58}" type="presParOf" srcId="{536D0097-A245-4152-8984-CC3ABB7DF273}" destId="{5F2C253B-D9B7-4F6A-BC58-58675D37BE4B}" srcOrd="1" destOrd="0" presId="urn:microsoft.com/office/officeart/2018/2/layout/IconVerticalSolidList"/>
    <dgm:cxn modelId="{8BF0593C-86FC-4546-9C8E-36DACB35D31F}" type="presParOf" srcId="{536D0097-A245-4152-8984-CC3ABB7DF273}" destId="{780F5C81-E187-46CA-9F2B-7655A74715CA}" srcOrd="2" destOrd="0" presId="urn:microsoft.com/office/officeart/2018/2/layout/IconVerticalSolidList"/>
    <dgm:cxn modelId="{0969CEE8-0C89-4190-A25B-53E8ADCE1DED}" type="presParOf" srcId="{780F5C81-E187-46CA-9F2B-7655A74715CA}" destId="{2DD6782C-3741-43AC-8E3F-C7C2A5A092FE}" srcOrd="0" destOrd="0" presId="urn:microsoft.com/office/officeart/2018/2/layout/IconVerticalSolidList"/>
    <dgm:cxn modelId="{EAF4E45E-34FE-410A-AB48-5852B6A9C1D3}" type="presParOf" srcId="{780F5C81-E187-46CA-9F2B-7655A74715CA}" destId="{22E3D4D5-84E6-41EE-BF94-D56D24841B8B}" srcOrd="1" destOrd="0" presId="urn:microsoft.com/office/officeart/2018/2/layout/IconVerticalSolidList"/>
    <dgm:cxn modelId="{3AA12DFC-14D2-424A-9964-9A82E6364FD9}" type="presParOf" srcId="{780F5C81-E187-46CA-9F2B-7655A74715CA}" destId="{97079802-B104-4A91-9CE1-92B9B5C9364A}" srcOrd="2" destOrd="0" presId="urn:microsoft.com/office/officeart/2018/2/layout/IconVerticalSolidList"/>
    <dgm:cxn modelId="{430E1EFF-3ADA-4AD3-A325-72AB0B678DDE}" type="presParOf" srcId="{780F5C81-E187-46CA-9F2B-7655A74715CA}" destId="{61C9C6B6-F051-4AFC-B696-34674ED32FC0}" srcOrd="3" destOrd="0" presId="urn:microsoft.com/office/officeart/2018/2/layout/IconVerticalSolidList"/>
    <dgm:cxn modelId="{0936F86D-E6CB-4613-B40A-4A20F43410C2}" type="presParOf" srcId="{536D0097-A245-4152-8984-CC3ABB7DF273}" destId="{11F36A0E-DC04-49F5-AEBF-101F47950309}" srcOrd="3" destOrd="0" presId="urn:microsoft.com/office/officeart/2018/2/layout/IconVerticalSolidList"/>
    <dgm:cxn modelId="{BE26F673-35B7-4DA3-A23F-6561BC32A3F5}" type="presParOf" srcId="{536D0097-A245-4152-8984-CC3ABB7DF273}" destId="{89618528-5430-4582-AD19-ACAADEF18112}" srcOrd="4" destOrd="0" presId="urn:microsoft.com/office/officeart/2018/2/layout/IconVerticalSolidList"/>
    <dgm:cxn modelId="{418ED2F0-4742-41AC-8C56-651958D98B2A}" type="presParOf" srcId="{89618528-5430-4582-AD19-ACAADEF18112}" destId="{6655081E-10CC-4370-AB24-25842623C790}" srcOrd="0" destOrd="0" presId="urn:microsoft.com/office/officeart/2018/2/layout/IconVerticalSolidList"/>
    <dgm:cxn modelId="{6B154DFA-5605-4749-88CE-3A7A55ED9BA9}" type="presParOf" srcId="{89618528-5430-4582-AD19-ACAADEF18112}" destId="{A2283F8C-BC0F-4275-8538-08148081E6A3}" srcOrd="1" destOrd="0" presId="urn:microsoft.com/office/officeart/2018/2/layout/IconVerticalSolidList"/>
    <dgm:cxn modelId="{62C146CC-D0DB-4B8C-AA08-FC755FFA0C8B}" type="presParOf" srcId="{89618528-5430-4582-AD19-ACAADEF18112}" destId="{11964E7B-DEB4-4AE4-AEE6-C9EDD1846261}" srcOrd="2" destOrd="0" presId="urn:microsoft.com/office/officeart/2018/2/layout/IconVerticalSolidList"/>
    <dgm:cxn modelId="{8328CCCC-6227-4723-AD4C-BD4E54409B2B}" type="presParOf" srcId="{89618528-5430-4582-AD19-ACAADEF18112}" destId="{6A103BEB-B331-48E1-9DFD-062BA98276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Emma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 custT="1"/>
      <dgm:spPr/>
      <dgm:t>
        <a:bodyPr/>
        <a:lstStyle/>
        <a:p>
          <a:endParaRPr lang="en-US" sz="2000" dirty="0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2000" b="0" i="0" dirty="0" err="1">
              <a:solidFill>
                <a:schemeClr val="bg1"/>
              </a:solidFill>
            </a:rPr>
            <a:t>Souky</a:t>
          </a:r>
          <a:endParaRPr lang="en-US" sz="2000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 custT="1"/>
      <dgm:spPr/>
      <dgm:t>
        <a:bodyPr/>
        <a:lstStyle/>
        <a:p>
          <a:endParaRPr lang="en-US" sz="2000" dirty="0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2000" dirty="0" err="1">
              <a:solidFill>
                <a:schemeClr val="bg1"/>
              </a:solidFill>
            </a:rPr>
            <a:t>Jin</a:t>
          </a:r>
          <a:endParaRPr lang="en-US" sz="2000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 custT="1"/>
      <dgm:spPr/>
      <dgm:t>
        <a:bodyPr/>
        <a:lstStyle/>
        <a:p>
          <a:endParaRPr lang="en-US" sz="200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2000" dirty="0">
              <a:solidFill>
                <a:schemeClr val="bg1"/>
              </a:solidFill>
            </a:rPr>
            <a:t>Julie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2000"/>
        </a:p>
      </dgm:t>
    </dgm:pt>
    <dgm:pt modelId="{989A0665-D01E-49AA-8344-A093CC6EB873}">
      <dgm:prSet custT="1"/>
      <dgm:spPr/>
      <dgm:t>
        <a:bodyPr/>
        <a:lstStyle/>
        <a:p>
          <a:r>
            <a:rPr lang="en-US" sz="2000" b="0" i="0" dirty="0"/>
            <a:t>ETL data into MongoDB/PostgreSQL database</a:t>
          </a:r>
          <a:endParaRPr lang="en-US" sz="2000" dirty="0">
            <a:solidFill>
              <a:schemeClr val="bg1"/>
            </a:solidFill>
          </a:endParaRPr>
        </a:p>
      </dgm:t>
    </dgm:pt>
    <dgm:pt modelId="{636793C1-DFCA-4B01-BB6E-4221D72876F9}" type="parTrans" cxnId="{E6D59D1D-58AA-454C-AD7F-1D6E8EC3B1CA}">
      <dgm:prSet/>
      <dgm:spPr/>
      <dgm:t>
        <a:bodyPr/>
        <a:lstStyle/>
        <a:p>
          <a:endParaRPr lang="en-US"/>
        </a:p>
      </dgm:t>
    </dgm:pt>
    <dgm:pt modelId="{1F9BCA48-E997-4416-861B-D4F56F1BD0CE}" type="sibTrans" cxnId="{E6D59D1D-58AA-454C-AD7F-1D6E8EC3B1CA}">
      <dgm:prSet/>
      <dgm:spPr/>
      <dgm:t>
        <a:bodyPr/>
        <a:lstStyle/>
        <a:p>
          <a:endParaRPr lang="en-US"/>
        </a:p>
      </dgm:t>
    </dgm:pt>
    <dgm:pt modelId="{7BDDD9CD-3977-4D8A-852A-5D4BBDC2E85E}">
      <dgm:prSet custT="1"/>
      <dgm:spPr/>
      <dgm:t>
        <a:bodyPr/>
        <a:lstStyle/>
        <a:p>
          <a:r>
            <a:rPr lang="en-US" sz="2000" b="0" i="0" dirty="0"/>
            <a:t>Map interaction</a:t>
          </a:r>
          <a:endParaRPr lang="en-US" sz="2000" dirty="0">
            <a:solidFill>
              <a:schemeClr val="bg1"/>
            </a:solidFill>
          </a:endParaRPr>
        </a:p>
      </dgm:t>
    </dgm:pt>
    <dgm:pt modelId="{7F27DD4F-3EE7-4168-B114-A2C80DA6A9FC}" type="parTrans" cxnId="{55A33602-57C9-4083-96DC-C952525FA6E8}">
      <dgm:prSet/>
      <dgm:spPr/>
      <dgm:t>
        <a:bodyPr/>
        <a:lstStyle/>
        <a:p>
          <a:endParaRPr lang="en-US"/>
        </a:p>
      </dgm:t>
    </dgm:pt>
    <dgm:pt modelId="{DBD1E44D-C10E-4AF2-9BF5-ADB4E005FCCE}" type="sibTrans" cxnId="{55A33602-57C9-4083-96DC-C952525FA6E8}">
      <dgm:prSet/>
      <dgm:spPr/>
      <dgm:t>
        <a:bodyPr/>
        <a:lstStyle/>
        <a:p>
          <a:endParaRPr lang="en-US"/>
        </a:p>
      </dgm:t>
    </dgm:pt>
    <dgm:pt modelId="{5B4FE06F-7E52-45B8-AE6A-EEC3C9333DFF}">
      <dgm:prSet custT="1"/>
      <dgm:spPr/>
      <dgm:t>
        <a:bodyPr/>
        <a:lstStyle/>
        <a:p>
          <a:r>
            <a:rPr lang="en-US" sz="2000" b="0" i="0" dirty="0"/>
            <a:t>Webpage layout</a:t>
          </a:r>
          <a:endParaRPr lang="en-US" sz="2000" dirty="0">
            <a:solidFill>
              <a:schemeClr val="bg1"/>
            </a:solidFill>
          </a:endParaRPr>
        </a:p>
      </dgm:t>
    </dgm:pt>
    <dgm:pt modelId="{BABA8B27-9BB9-4ECB-92AF-62D0DA2A7DD1}" type="parTrans" cxnId="{62DC69C9-3169-4D8A-BE01-A283B968BEBB}">
      <dgm:prSet/>
      <dgm:spPr/>
      <dgm:t>
        <a:bodyPr/>
        <a:lstStyle/>
        <a:p>
          <a:endParaRPr lang="en-US"/>
        </a:p>
      </dgm:t>
    </dgm:pt>
    <dgm:pt modelId="{2641B309-0518-421E-B83E-4F6D25D6EAFE}" type="sibTrans" cxnId="{62DC69C9-3169-4D8A-BE01-A283B968BEBB}">
      <dgm:prSet/>
      <dgm:spPr/>
      <dgm:t>
        <a:bodyPr/>
        <a:lstStyle/>
        <a:p>
          <a:endParaRPr lang="en-US"/>
        </a:p>
      </dgm:t>
    </dgm:pt>
    <dgm:pt modelId="{B2DD0FFF-0A65-430D-AEC4-395D4FC3E651}">
      <dgm:prSet custT="1"/>
      <dgm:spPr>
        <a:solidFill>
          <a:schemeClr val="accent1"/>
        </a:solidFill>
      </dgm:spPr>
      <dgm:t>
        <a:bodyPr anchor="ctr"/>
        <a:lstStyle/>
        <a:p>
          <a:endParaRPr lang="en-US" sz="2000" dirty="0">
            <a:solidFill>
              <a:schemeClr val="bg1"/>
            </a:solidFill>
          </a:endParaRPr>
        </a:p>
      </dgm:t>
    </dgm:pt>
    <dgm:pt modelId="{F65C49FB-EAE5-4507-9C62-7B15FF63A2CA}" type="parTrans" cxnId="{97444612-8FE6-4A19-BB5D-9D1AB46E498A}">
      <dgm:prSet/>
      <dgm:spPr/>
      <dgm:t>
        <a:bodyPr/>
        <a:lstStyle/>
        <a:p>
          <a:endParaRPr lang="en-US"/>
        </a:p>
      </dgm:t>
    </dgm:pt>
    <dgm:pt modelId="{2F1D9426-2FEC-44D0-AF15-7169FA7DD9F2}" type="sibTrans" cxnId="{97444612-8FE6-4A19-BB5D-9D1AB46E498A}">
      <dgm:prSet/>
      <dgm:spPr/>
      <dgm:t>
        <a:bodyPr/>
        <a:lstStyle/>
        <a:p>
          <a:endParaRPr lang="en-US"/>
        </a:p>
      </dgm:t>
    </dgm:pt>
    <dgm:pt modelId="{D6CFAE6F-1AAE-486E-B4C1-D2C51AEC8A5D}">
      <dgm:prSet custT="1"/>
      <dgm:spPr/>
      <dgm:t>
        <a:bodyPr/>
        <a:lstStyle/>
        <a:p>
          <a:r>
            <a:rPr lang="en-US" sz="2000" b="0" i="0" dirty="0"/>
            <a:t>Interaction</a:t>
          </a:r>
          <a:endParaRPr lang="en-US" sz="2000" dirty="0">
            <a:solidFill>
              <a:schemeClr val="bg1"/>
            </a:solidFill>
          </a:endParaRPr>
        </a:p>
      </dgm:t>
    </dgm:pt>
    <dgm:pt modelId="{981B1D99-3F48-4445-8E61-359C81AA2062}" type="parTrans" cxnId="{3D4240DC-21B2-4428-A8BA-700999314AE8}">
      <dgm:prSet/>
      <dgm:spPr/>
      <dgm:t>
        <a:bodyPr/>
        <a:lstStyle/>
        <a:p>
          <a:endParaRPr lang="en-US"/>
        </a:p>
      </dgm:t>
    </dgm:pt>
    <dgm:pt modelId="{2BBBABA7-28A6-409F-BD9E-E997475DCAAE}" type="sibTrans" cxnId="{3D4240DC-21B2-4428-A8BA-700999314AE8}">
      <dgm:prSet/>
      <dgm:spPr/>
      <dgm:t>
        <a:bodyPr/>
        <a:lstStyle/>
        <a:p>
          <a:endParaRPr lang="en-US"/>
        </a:p>
      </dgm:t>
    </dgm:pt>
    <dgm:pt modelId="{5B00CE02-03AA-43D7-A1D0-72CD9A5599F1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2000" dirty="0">
              <a:solidFill>
                <a:schemeClr val="tx1"/>
              </a:solidFill>
            </a:rPr>
            <a:t>Charts visualization</a:t>
          </a:r>
        </a:p>
      </dgm:t>
    </dgm:pt>
    <dgm:pt modelId="{73E65AC0-37B0-4159-9E5A-15FA9EB42A3E}" type="parTrans" cxnId="{AF38265D-9C62-4117-8E2A-9EC040104A65}">
      <dgm:prSet/>
      <dgm:spPr/>
      <dgm:t>
        <a:bodyPr/>
        <a:lstStyle/>
        <a:p>
          <a:endParaRPr lang="en-US"/>
        </a:p>
      </dgm:t>
    </dgm:pt>
    <dgm:pt modelId="{41D38DF1-D74D-4CF5-ADE8-5A0A3624D33A}" type="sibTrans" cxnId="{AF38265D-9C62-4117-8E2A-9EC040104A65}">
      <dgm:prSet/>
      <dgm:spPr/>
      <dgm:t>
        <a:bodyPr/>
        <a:lstStyle/>
        <a:p>
          <a:endParaRPr lang="en-US"/>
        </a:p>
      </dgm:t>
    </dgm:pt>
    <dgm:pt modelId="{DADBC705-7CC7-458C-8418-4AD9AAB05625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2000" dirty="0">
              <a:solidFill>
                <a:schemeClr val="tx1"/>
              </a:solidFill>
            </a:rPr>
            <a:t>Reports and PPT</a:t>
          </a:r>
        </a:p>
      </dgm:t>
    </dgm:pt>
    <dgm:pt modelId="{EB9AAE51-A880-4CBA-9728-3724F20CB77D}" type="parTrans" cxnId="{8A506070-A16F-4383-96ED-14FF83C23D5F}">
      <dgm:prSet/>
      <dgm:spPr/>
      <dgm:t>
        <a:bodyPr/>
        <a:lstStyle/>
        <a:p>
          <a:endParaRPr lang="en-US"/>
        </a:p>
      </dgm:t>
    </dgm:pt>
    <dgm:pt modelId="{0C03F4C2-5241-469B-AF4E-07ABCD5D80D5}" type="sibTrans" cxnId="{8A506070-A16F-4383-96ED-14FF83C23D5F}">
      <dgm:prSet/>
      <dgm:spPr/>
      <dgm:t>
        <a:bodyPr/>
        <a:lstStyle/>
        <a:p>
          <a:endParaRPr lang="en-US"/>
        </a:p>
      </dgm:t>
    </dgm:pt>
    <dgm:pt modelId="{A98630CD-78BE-472C-A3AC-E27A7E9B9E4A}">
      <dgm:prSet custT="1"/>
      <dgm:spPr/>
      <dgm:t>
        <a:bodyPr/>
        <a:lstStyle/>
        <a:p>
          <a:r>
            <a:rPr lang="en-US" sz="2000" b="0" i="0" dirty="0"/>
            <a:t>Integration</a:t>
          </a:r>
          <a:endParaRPr lang="en-US" sz="2000" dirty="0">
            <a:solidFill>
              <a:schemeClr val="bg1"/>
            </a:solidFill>
          </a:endParaRPr>
        </a:p>
      </dgm:t>
    </dgm:pt>
    <dgm:pt modelId="{E0B4315A-D5C4-415D-B851-D0886B103B55}" type="parTrans" cxnId="{A9AECD26-EA0C-4CE5-8EA2-9D0D1E9B419B}">
      <dgm:prSet/>
      <dgm:spPr/>
      <dgm:t>
        <a:bodyPr/>
        <a:lstStyle/>
        <a:p>
          <a:endParaRPr lang="en-US"/>
        </a:p>
      </dgm:t>
    </dgm:pt>
    <dgm:pt modelId="{F8F0E73E-5A92-4782-8261-AED45F94D598}" type="sibTrans" cxnId="{A9AECD26-EA0C-4CE5-8EA2-9D0D1E9B419B}">
      <dgm:prSet/>
      <dgm:spPr/>
      <dgm:t>
        <a:bodyPr/>
        <a:lstStyle/>
        <a:p>
          <a:endParaRPr lang="en-US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</dgm:pt>
    <dgm:pt modelId="{591CA60E-213E-7B4B-B9DE-D89D137D3DA9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</dgm:pt>
    <dgm:pt modelId="{0B9714F2-E001-9048-99B0-C46EAB1CEAC1}" type="pres">
      <dgm:prSet presAssocID="{808B76D0-8EC7-469A-93AC-7A6017188A9D}" presName="sibTrans" presStyleLbl="sibTrans1D1" presStyleIdx="0" presStyleCnt="3"/>
      <dgm:spPr/>
    </dgm:pt>
    <dgm:pt modelId="{DBF0B936-C069-4B45-92D0-BC84490381D7}" type="pres">
      <dgm:prSet presAssocID="{808B76D0-8EC7-469A-93AC-7A6017188A9D}" presName="connectorText" presStyleLbl="sibTrans1D1" presStyleIdx="0" presStyleCnt="3"/>
      <dgm:spPr/>
    </dgm:pt>
    <dgm:pt modelId="{1FC37317-8B75-7A4E-B46A-6C6A45F69C67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</dgm:pt>
    <dgm:pt modelId="{DD741774-D280-DD46-9C9B-33FE253D22FC}" type="pres">
      <dgm:prSet presAssocID="{FEF1E80E-8A9E-4B0A-817C-2A4CFDCF3FB2}" presName="sibTrans" presStyleLbl="sibTrans1D1" presStyleIdx="1" presStyleCnt="3"/>
      <dgm:spPr/>
    </dgm:pt>
    <dgm:pt modelId="{B4080084-7793-E342-92FE-F348EAFF157C}" type="pres">
      <dgm:prSet presAssocID="{FEF1E80E-8A9E-4B0A-817C-2A4CFDCF3FB2}" presName="connectorText" presStyleLbl="sibTrans1D1" presStyleIdx="1" presStyleCnt="3"/>
      <dgm:spPr/>
    </dgm:pt>
    <dgm:pt modelId="{F14BE627-E883-874F-A626-EC388DCE8D9B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</dgm:pt>
    <dgm:pt modelId="{63AED5AC-6A4E-294A-8C0F-D72D7D241108}" type="pres">
      <dgm:prSet presAssocID="{BFE0749E-E343-4A6F-BD09-2810EE6B4BD7}" presName="sibTrans" presStyleLbl="sibTrans1D1" presStyleIdx="2" presStyleCnt="3"/>
      <dgm:spPr/>
    </dgm:pt>
    <dgm:pt modelId="{A4A67B76-88B9-3B42-B3EF-AFCDA17E5E1C}" type="pres">
      <dgm:prSet presAssocID="{BFE0749E-E343-4A6F-BD09-2810EE6B4BD7}" presName="connectorText" presStyleLbl="sibTrans1D1" presStyleIdx="2" presStyleCnt="3"/>
      <dgm:spPr/>
    </dgm:pt>
    <dgm:pt modelId="{D42A6699-F599-8045-897A-5A654DF673C0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</dgm:pt>
  </dgm:ptLst>
  <dgm:cxnLst>
    <dgm:cxn modelId="{55A33602-57C9-4083-96DC-C952525FA6E8}" srcId="{4E8D2E69-0173-4BD3-B96A-7A9C5DD12B47}" destId="{7BDDD9CD-3977-4D8A-852A-5D4BBDC2E85E}" srcOrd="0" destOrd="0" parTransId="{7F27DD4F-3EE7-4168-B114-A2C80DA6A9FC}" sibTransId="{DBD1E44D-C10E-4AF2-9BF5-ADB4E005FCCE}"/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97444612-8FE6-4A19-BB5D-9D1AB46E498A}" srcId="{76D56F19-2708-49DB-8F92-D8AC45F23A9A}" destId="{B2DD0FFF-0A65-430D-AEC4-395D4FC3E651}" srcOrd="2" destOrd="0" parTransId="{F65C49FB-EAE5-4507-9C62-7B15FF63A2CA}" sibTransId="{2F1D9426-2FEC-44D0-AF15-7169FA7DD9F2}"/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FE15DC19-90D7-474A-8885-6FF9543A2E36}" type="presOf" srcId="{A98630CD-78BE-472C-A3AC-E27A7E9B9E4A}" destId="{1FC37317-8B75-7A4E-B46A-6C6A45F69C67}" srcOrd="0" destOrd="2" presId="urn:microsoft.com/office/officeart/2016/7/layout/RepeatingBendingProcessNew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E6D59D1D-58AA-454C-AD7F-1D6E8EC3B1CA}" srcId="{AAC263CB-8256-4B03-92FE-1622698FB3E9}" destId="{989A0665-D01E-49AA-8344-A093CC6EB873}" srcOrd="0" destOrd="0" parTransId="{636793C1-DFCA-4B01-BB6E-4221D72876F9}" sibTransId="{1F9BCA48-E997-4416-861B-D4F56F1BD0CE}"/>
    <dgm:cxn modelId="{A9AECD26-EA0C-4CE5-8EA2-9D0D1E9B419B}" srcId="{4E8D2E69-0173-4BD3-B96A-7A9C5DD12B47}" destId="{A98630CD-78BE-472C-A3AC-E27A7E9B9E4A}" srcOrd="1" destOrd="0" parTransId="{E0B4315A-D5C4-415D-B851-D0886B103B55}" sibTransId="{F8F0E73E-5A92-4782-8261-AED45F94D598}"/>
    <dgm:cxn modelId="{05213D5C-F05D-47E5-8328-6A3589607364}" type="presOf" srcId="{DADBC705-7CC7-458C-8418-4AD9AAB05625}" destId="{D42A6699-F599-8045-897A-5A654DF673C0}" srcOrd="0" destOrd="2" presId="urn:microsoft.com/office/officeart/2016/7/layout/RepeatingBendingProcessNew"/>
    <dgm:cxn modelId="{AF38265D-9C62-4117-8E2A-9EC040104A65}" srcId="{76D56F19-2708-49DB-8F92-D8AC45F23A9A}" destId="{5B00CE02-03AA-43D7-A1D0-72CD9A5599F1}" srcOrd="0" destOrd="0" parTransId="{73E65AC0-37B0-4159-9E5A-15FA9EB42A3E}" sibTransId="{41D38DF1-D74D-4CF5-ADE8-5A0A3624D33A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A506070-A16F-4383-96ED-14FF83C23D5F}" srcId="{76D56F19-2708-49DB-8F92-D8AC45F23A9A}" destId="{DADBC705-7CC7-458C-8418-4AD9AAB05625}" srcOrd="1" destOrd="0" parTransId="{EB9AAE51-A880-4CBA-9728-3724F20CB77D}" sibTransId="{0C03F4C2-5241-469B-AF4E-07ABCD5D80D5}"/>
    <dgm:cxn modelId="{CF166671-3C2D-43C3-AA0A-231927CC9FAD}" type="presOf" srcId="{989A0665-D01E-49AA-8344-A093CC6EB873}" destId="{591CA60E-213E-7B4B-B9DE-D89D137D3DA9}" srcOrd="0" destOrd="1" presId="urn:microsoft.com/office/officeart/2016/7/layout/RepeatingBendingProcessNew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5A887EA1-1EF5-435B-9E34-2AA6913C3099}" type="presOf" srcId="{D6CFAE6F-1AAE-486E-B4C1-D2C51AEC8A5D}" destId="{F14BE627-E883-874F-A626-EC388DCE8D9B}" srcOrd="0" destOrd="2" presId="urn:microsoft.com/office/officeart/2016/7/layout/RepeatingBendingProcessNew"/>
    <dgm:cxn modelId="{85D3C3AC-FF67-49CE-8351-03675A75801C}" type="presOf" srcId="{B2DD0FFF-0A65-430D-AEC4-395D4FC3E651}" destId="{D42A6699-F599-8045-897A-5A654DF673C0}" srcOrd="0" destOrd="3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CAD6F6C3-B64C-435C-B09D-6555B78105BB}" type="presOf" srcId="{5B00CE02-03AA-43D7-A1D0-72CD9A5599F1}" destId="{D42A6699-F599-8045-897A-5A654DF673C0}" srcOrd="0" destOrd="1" presId="urn:microsoft.com/office/officeart/2016/7/layout/RepeatingBendingProcessNew"/>
    <dgm:cxn modelId="{62DC69C9-3169-4D8A-BE01-A283B968BEBB}" srcId="{93A6A030-ABAB-4EFA-B539-0FDB3E07C1EF}" destId="{5B4FE06F-7E52-45B8-AE6A-EEC3C9333DFF}" srcOrd="0" destOrd="0" parTransId="{BABA8B27-9BB9-4ECB-92AF-62D0DA2A7DD1}" sibTransId="{2641B309-0518-421E-B83E-4F6D25D6EAFE}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F15827DC-9A35-4BE8-82FB-B7DF86788BBA}" type="presOf" srcId="{7BDDD9CD-3977-4D8A-852A-5D4BBDC2E85E}" destId="{1FC37317-8B75-7A4E-B46A-6C6A45F69C67}" srcOrd="0" destOrd="1" presId="urn:microsoft.com/office/officeart/2016/7/layout/RepeatingBendingProcessNew"/>
    <dgm:cxn modelId="{3D4240DC-21B2-4428-A8BA-700999314AE8}" srcId="{93A6A030-ABAB-4EFA-B539-0FDB3E07C1EF}" destId="{D6CFAE6F-1AAE-486E-B4C1-D2C51AEC8A5D}" srcOrd="1" destOrd="0" parTransId="{981B1D99-3F48-4445-8E61-359C81AA2062}" sibTransId="{2BBBABA7-28A6-409F-BD9E-E997475DCAA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069FCEF2-8FA1-4389-BC71-BBF3C1C0E4FD}" type="presOf" srcId="{5B4FE06F-7E52-45B8-AE6A-EEC3C9333DFF}" destId="{F14BE627-E883-874F-A626-EC388DCE8D9B}" srcOrd="0" destOrd="1" presId="urn:microsoft.com/office/officeart/2016/7/layout/RepeatingBendingProcessNew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0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1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2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3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4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5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6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381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  <a:endParaRPr lang="en-US" sz="2500" kern="1200" dirty="0"/>
        </a:p>
      </dsp:txBody>
      <dsp:txXfrm>
        <a:off x="1030734" y="381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Individual Work</a:t>
          </a:r>
          <a:endParaRPr lang="en-US" sz="2500" kern="1200" dirty="0"/>
        </a:p>
      </dsp:txBody>
      <dsp:txXfrm>
        <a:off x="1030734" y="1115895"/>
        <a:ext cx="3685727" cy="892410"/>
      </dsp:txXfrm>
    </dsp:sp>
    <dsp:sp modelId="{6655081E-10CC-4370-AB24-25842623C790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83F8C-BC0F-4275-8538-08148081E6A3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03BEB-B331-48E1-9DFD-062BA98276D6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Moment of Truth</a:t>
          </a:r>
          <a:endParaRPr lang="en-US" sz="2500" kern="1200" dirty="0"/>
        </a:p>
      </dsp:txBody>
      <dsp:txXfrm>
        <a:off x="1030734" y="2231408"/>
        <a:ext cx="3685727" cy="892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714F2-E001-9048-99B0-C46EAB1CEAC1}">
      <dsp:nvSpPr>
        <dsp:cNvPr id="0" name=""/>
        <dsp:cNvSpPr/>
      </dsp:nvSpPr>
      <dsp:spPr>
        <a:xfrm>
          <a:off x="3965192" y="754029"/>
          <a:ext cx="581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103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240451" y="796688"/>
        <a:ext cx="30585" cy="6123"/>
      </dsp:txXfrm>
    </dsp:sp>
    <dsp:sp modelId="{591CA60E-213E-7B4B-B9DE-D89D137D3DA9}">
      <dsp:nvSpPr>
        <dsp:cNvPr id="0" name=""/>
        <dsp:cNvSpPr/>
      </dsp:nvSpPr>
      <dsp:spPr>
        <a:xfrm>
          <a:off x="1307409" y="1875"/>
          <a:ext cx="2659582" cy="1595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322" tIns="136796" rIns="130322" bIns="13679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Emma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ETL data into MongoDB/PostgreSQL database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307409" y="1875"/>
        <a:ext cx="2659582" cy="1595749"/>
      </dsp:txXfrm>
    </dsp:sp>
    <dsp:sp modelId="{DD741774-D280-DD46-9C9B-33FE253D22FC}">
      <dsp:nvSpPr>
        <dsp:cNvPr id="0" name=""/>
        <dsp:cNvSpPr/>
      </dsp:nvSpPr>
      <dsp:spPr>
        <a:xfrm>
          <a:off x="2637200" y="1595824"/>
          <a:ext cx="3271286" cy="581103"/>
        </a:xfrm>
        <a:custGeom>
          <a:avLst/>
          <a:gdLst/>
          <a:ahLst/>
          <a:cxnLst/>
          <a:rect l="0" t="0" r="0" b="0"/>
          <a:pathLst>
            <a:path>
              <a:moveTo>
                <a:pt x="3271286" y="0"/>
              </a:moveTo>
              <a:lnTo>
                <a:pt x="3271286" y="307651"/>
              </a:lnTo>
              <a:lnTo>
                <a:pt x="0" y="307651"/>
              </a:lnTo>
              <a:lnTo>
                <a:pt x="0" y="581103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189644" y="1883314"/>
        <a:ext cx="166399" cy="6123"/>
      </dsp:txXfrm>
    </dsp:sp>
    <dsp:sp modelId="{1FC37317-8B75-7A4E-B46A-6C6A45F69C67}">
      <dsp:nvSpPr>
        <dsp:cNvPr id="0" name=""/>
        <dsp:cNvSpPr/>
      </dsp:nvSpPr>
      <dsp:spPr>
        <a:xfrm>
          <a:off x="4578695" y="1875"/>
          <a:ext cx="2659582" cy="15957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322" tIns="136796" rIns="130322" bIns="13679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solidFill>
                <a:schemeClr val="bg1"/>
              </a:solidFill>
            </a:rPr>
            <a:t>Souky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Map interaction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Integration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578695" y="1875"/>
        <a:ext cx="2659582" cy="1595749"/>
      </dsp:txXfrm>
    </dsp:sp>
    <dsp:sp modelId="{63AED5AC-6A4E-294A-8C0F-D72D7D241108}">
      <dsp:nvSpPr>
        <dsp:cNvPr id="0" name=""/>
        <dsp:cNvSpPr/>
      </dsp:nvSpPr>
      <dsp:spPr>
        <a:xfrm>
          <a:off x="3965192" y="2961483"/>
          <a:ext cx="581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103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240451" y="3004141"/>
        <a:ext cx="30585" cy="6123"/>
      </dsp:txXfrm>
    </dsp:sp>
    <dsp:sp modelId="{F14BE627-E883-874F-A626-EC388DCE8D9B}">
      <dsp:nvSpPr>
        <dsp:cNvPr id="0" name=""/>
        <dsp:cNvSpPr/>
      </dsp:nvSpPr>
      <dsp:spPr>
        <a:xfrm>
          <a:off x="1307409" y="2209328"/>
          <a:ext cx="2659582" cy="15957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322" tIns="136796" rIns="130322" bIns="13679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Jin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Webpage layout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Interaction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307409" y="2209328"/>
        <a:ext cx="2659582" cy="1595749"/>
      </dsp:txXfrm>
    </dsp:sp>
    <dsp:sp modelId="{D42A6699-F599-8045-897A-5A654DF673C0}">
      <dsp:nvSpPr>
        <dsp:cNvPr id="0" name=""/>
        <dsp:cNvSpPr/>
      </dsp:nvSpPr>
      <dsp:spPr>
        <a:xfrm>
          <a:off x="4578695" y="2209328"/>
          <a:ext cx="2659582" cy="1595749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322" tIns="136796" rIns="130322" bIns="13679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Julie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</a:rPr>
            <a:t>Charts visualization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</a:rPr>
            <a:t>Reports and PPT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chemeClr val="bg1"/>
            </a:solidFill>
          </a:endParaRPr>
        </a:p>
      </dsp:txBody>
      <dsp:txXfrm>
        <a:off x="4578695" y="2209328"/>
        <a:ext cx="2659582" cy="1595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3/14/2020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3/14/2020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8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png"/><Relationship Id="rId5" Type="http://schemas.openxmlformats.org/officeDocument/2006/relationships/diagramData" Target="../diagrams/data1.xml"/><Relationship Id="rId10" Type="http://schemas.openxmlformats.org/officeDocument/2006/relationships/image" Target="../media/image10.jpe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locations-confirmed-cas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2020_coronavirus_pandemic_in_Massachusetts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apps/opsdashboard/index.html#/bda7594740fd40299423467b48e9ecf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lack-redir.net/link?url=http%3A%2F%2FKaggle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6BD8B7D-AD6E-4581-BC92-D0E029A67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6F7C6E6-D024-4EAD-8955-0070415B4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03" y="3537880"/>
            <a:ext cx="11891752" cy="3200400"/>
          </a:xfrm>
        </p:spPr>
        <p:txBody>
          <a:bodyPr>
            <a:noAutofit/>
          </a:bodyPr>
          <a:lstStyle/>
          <a:p>
            <a:pPr algn="l"/>
            <a:r>
              <a:rPr lang="en-US" sz="10000" b="1" dirty="0"/>
              <a:t>Project 2 </a:t>
            </a:r>
            <a:r>
              <a:rPr lang="en-US" sz="10000" dirty="0">
                <a:solidFill>
                  <a:schemeClr val="tx1"/>
                </a:solidFill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Souky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Map interaction &amp;Integration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D75B-B71B-4C8B-91CB-E398D0CA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I used Leaflet library to create the visual map plotting the data  converted to </a:t>
            </a:r>
            <a:r>
              <a:rPr lang="en-US" dirty="0" err="1">
                <a:effectLst/>
              </a:rPr>
              <a:t>geojson</a:t>
            </a:r>
            <a:r>
              <a:rPr lang="en-US" dirty="0">
                <a:effectLst/>
              </a:rPr>
              <a:t> format.</a:t>
            </a:r>
          </a:p>
          <a:p>
            <a:r>
              <a:rPr lang="en-US" dirty="0">
                <a:effectLst/>
              </a:rPr>
              <a:t>To describe the cases in each province I used the Feature that works perfectly to describe features with a set of properties.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 also used the function </a:t>
            </a:r>
            <a:r>
              <a:rPr lang="en-US" dirty="0" err="1">
                <a:effectLst/>
              </a:rPr>
              <a:t>onEachFeature</a:t>
            </a:r>
            <a:r>
              <a:rPr lang="en-US" dirty="0">
                <a:effectLst/>
              </a:rPr>
              <a:t> option to attach a popup to features when they are clicked. </a:t>
            </a:r>
          </a:p>
        </p:txBody>
      </p:sp>
    </p:spTree>
    <p:extLst>
      <p:ext uri="{BB962C8B-B14F-4D97-AF65-F5344CB8AC3E}">
        <p14:creationId xmlns:p14="http://schemas.microsoft.com/office/powerpoint/2010/main" val="234217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856" y="609601"/>
            <a:ext cx="3618964" cy="2101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Souky</a:t>
            </a: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: 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Map interaction &amp; Integration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C39FB-2107-485E-922F-916BB36421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134409"/>
            <a:ext cx="3362792" cy="2101744"/>
          </a:xfrm>
          <a:prstGeom prst="rect">
            <a:avLst/>
          </a:prstGeo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0F3457-754C-4B01-80F6-73BBB31377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45" y="1134410"/>
            <a:ext cx="3362791" cy="210174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ED569-BD7C-4FF8-BB5C-7DB0B4A2F5A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4057149"/>
            <a:ext cx="6886450" cy="1979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BF5ED-5122-45C6-8D51-26954E139EBE}"/>
              </a:ext>
            </a:extLst>
          </p:cNvPr>
          <p:cNvSpPr txBox="1"/>
          <p:nvPr/>
        </p:nvSpPr>
        <p:spPr>
          <a:xfrm>
            <a:off x="960212" y="3461985"/>
            <a:ext cx="6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16E79-4423-4F08-A8B8-D79678D13C08}"/>
              </a:ext>
            </a:extLst>
          </p:cNvPr>
          <p:cNvSpPr txBox="1"/>
          <p:nvPr/>
        </p:nvSpPr>
        <p:spPr>
          <a:xfrm>
            <a:off x="960213" y="762000"/>
            <a:ext cx="6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2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83" y="198184"/>
            <a:ext cx="9905998" cy="1905000"/>
          </a:xfrm>
        </p:spPr>
        <p:txBody>
          <a:bodyPr/>
          <a:lstStyle/>
          <a:p>
            <a:r>
              <a:rPr lang="en-US" dirty="0" err="1"/>
              <a:t>Jin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Webpage layout &amp; Interaction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EC964E-BA03-5045-849C-1FB1CD75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08" y="3062415"/>
            <a:ext cx="9905998" cy="312420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</a:rPr>
              <a:t>Webpage setup: HTML/CSS</a:t>
            </a:r>
          </a:p>
          <a:p>
            <a:pPr lvl="2"/>
            <a:r>
              <a:rPr lang="en-US" dirty="0">
                <a:effectLst/>
              </a:rPr>
              <a:t>Tool used: Bootstrap</a:t>
            </a:r>
          </a:p>
          <a:p>
            <a:r>
              <a:rPr lang="en-US" dirty="0">
                <a:effectLst/>
              </a:rPr>
              <a:t>Interact map, charts, and video into webpage</a:t>
            </a:r>
          </a:p>
          <a:p>
            <a:r>
              <a:rPr lang="en-US" dirty="0">
                <a:effectLst/>
              </a:rPr>
              <a:t>Create drop down list </a:t>
            </a:r>
          </a:p>
          <a:p>
            <a:pPr lvl="2"/>
            <a:r>
              <a:rPr lang="en-US" dirty="0">
                <a:effectLst/>
              </a:rPr>
              <a:t>Turned csv into </a:t>
            </a:r>
            <a:r>
              <a:rPr lang="en-US" dirty="0" err="1">
                <a:effectLst/>
              </a:rPr>
              <a:t>geojson</a:t>
            </a:r>
            <a:r>
              <a:rPr lang="en-US" dirty="0">
                <a:effectLst/>
              </a:rPr>
              <a:t> file</a:t>
            </a:r>
          </a:p>
          <a:p>
            <a:pPr lvl="2"/>
            <a:r>
              <a:rPr lang="en-US" dirty="0">
                <a:effectLst/>
              </a:rPr>
              <a:t>On JavaScript, use d3 read into </a:t>
            </a:r>
            <a:r>
              <a:rPr lang="en-US" dirty="0" err="1">
                <a:effectLst/>
              </a:rPr>
              <a:t>geojson</a:t>
            </a:r>
            <a:endParaRPr lang="en-US" dirty="0">
              <a:effectLst/>
            </a:endParaRPr>
          </a:p>
          <a:p>
            <a:pPr lvl="2"/>
            <a:r>
              <a:rPr lang="en-US" dirty="0">
                <a:effectLst/>
              </a:rPr>
              <a:t>Create an array and link it to html </a:t>
            </a:r>
          </a:p>
          <a:p>
            <a:r>
              <a:rPr lang="en-US" dirty="0">
                <a:effectLst/>
              </a:rPr>
              <a:t>Display the total cases</a:t>
            </a:r>
          </a:p>
          <a:p>
            <a:pPr lvl="2"/>
            <a:r>
              <a:rPr lang="en-US" dirty="0">
                <a:effectLst/>
              </a:rPr>
              <a:t>Tool used: Infor gram </a:t>
            </a:r>
          </a:p>
          <a:p>
            <a:pPr marL="914400" lvl="2" indent="0">
              <a:buNone/>
            </a:pPr>
            <a:endParaRPr lang="en-US" dirty="0">
              <a:effectLst/>
            </a:endParaRPr>
          </a:p>
          <a:p>
            <a:pPr marL="914400" lvl="2" indent="0">
              <a:buNone/>
            </a:pPr>
            <a:endParaRPr lang="en-US" dirty="0">
              <a:effectLst/>
            </a:endParaRPr>
          </a:p>
          <a:p>
            <a:pPr marL="914400" lvl="2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5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B16E79-4423-4F08-A8B8-D79678D13C08}"/>
              </a:ext>
            </a:extLst>
          </p:cNvPr>
          <p:cNvSpPr txBox="1"/>
          <p:nvPr/>
        </p:nvSpPr>
        <p:spPr>
          <a:xfrm>
            <a:off x="1803559" y="5920689"/>
            <a:ext cx="1038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&amp; CSS                                                                                                         &amp; JavaScript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376E68-4A35-1C48-AAA1-C6148421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292969" cy="5769585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1F65082-3ED1-D947-8ADC-72FC0135D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764"/>
          <a:stretch/>
        </p:blipFill>
        <p:spPr>
          <a:xfrm>
            <a:off x="5292969" y="4728709"/>
            <a:ext cx="3751991" cy="20817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D15B5-5C29-8844-95DF-8790BB0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69" y="0"/>
            <a:ext cx="6899030" cy="47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07094-C083-4B7D-94CD-D5764C5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05" y="2514601"/>
            <a:ext cx="3549121" cy="1371600"/>
          </a:xfrm>
        </p:spPr>
        <p:txBody>
          <a:bodyPr>
            <a:normAutofit/>
          </a:bodyPr>
          <a:lstStyle/>
          <a:p>
            <a:r>
              <a:rPr lang="en-US" sz="4000" dirty="0" err="1"/>
              <a:t>Jin’s</a:t>
            </a:r>
            <a:r>
              <a:rPr lang="en-US" sz="4000" dirty="0"/>
              <a:t> challenges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EFA0B-D556-6243-9678-DCEF664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2" y="1235676"/>
            <a:ext cx="6942424" cy="4699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97A01C-DB20-6043-A39D-00E6A5A5D0D3}"/>
              </a:ext>
            </a:extLst>
          </p:cNvPr>
          <p:cNvSpPr txBox="1"/>
          <p:nvPr/>
        </p:nvSpPr>
        <p:spPr>
          <a:xfrm>
            <a:off x="4992129" y="45719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Sketch on Day 1………</a:t>
            </a:r>
          </a:p>
        </p:txBody>
      </p:sp>
    </p:spTree>
    <p:extLst>
      <p:ext uri="{BB962C8B-B14F-4D97-AF65-F5344CB8AC3E}">
        <p14:creationId xmlns:p14="http://schemas.microsoft.com/office/powerpoint/2010/main" val="417282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Julie: </a:t>
            </a:r>
            <a:r>
              <a:rPr lang="en-US" dirty="0">
                <a:solidFill>
                  <a:schemeClr val="tx1"/>
                </a:solidFill>
              </a:rPr>
              <a:t>Charts Visualization and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D75B-B71B-4C8B-91CB-E398D0CA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Charts visualization</a:t>
            </a:r>
          </a:p>
          <a:p>
            <a:pPr lvl="1"/>
            <a:r>
              <a:rPr lang="en-US" dirty="0">
                <a:effectLst/>
              </a:rPr>
              <a:t>Researching new library in </a:t>
            </a:r>
            <a:r>
              <a:rPr lang="en-US" dirty="0" err="1">
                <a:effectLst/>
              </a:rPr>
              <a:t>js</a:t>
            </a:r>
            <a:endParaRPr lang="en-US" dirty="0">
              <a:effectLst/>
            </a:endParaRPr>
          </a:p>
          <a:p>
            <a:pPr lvl="2"/>
            <a:r>
              <a:rPr lang="en-US" dirty="0">
                <a:effectLst/>
              </a:rPr>
              <a:t>Tried </a:t>
            </a:r>
            <a:r>
              <a:rPr lang="en-US" dirty="0" err="1">
                <a:effectLst/>
              </a:rPr>
              <a:t>highchart</a:t>
            </a:r>
            <a:r>
              <a:rPr lang="en-US" dirty="0">
                <a:effectLst/>
              </a:rPr>
              <a:t>, chart.js and more..</a:t>
            </a:r>
          </a:p>
          <a:p>
            <a:pPr lvl="1"/>
            <a:r>
              <a:rPr lang="en-US" dirty="0">
                <a:effectLst/>
              </a:rPr>
              <a:t>Data analyzing :</a:t>
            </a:r>
          </a:p>
          <a:p>
            <a:pPr lvl="2"/>
            <a:r>
              <a:rPr lang="en-US" dirty="0">
                <a:effectLst/>
              </a:rPr>
              <a:t>Case Status through dates</a:t>
            </a:r>
          </a:p>
          <a:p>
            <a:pPr lvl="2"/>
            <a:r>
              <a:rPr lang="en-US" dirty="0">
                <a:effectLst/>
              </a:rPr>
              <a:t>Mortality rate by countries</a:t>
            </a:r>
          </a:p>
          <a:p>
            <a:pPr lvl="1"/>
            <a:r>
              <a:rPr lang="en-US" dirty="0">
                <a:effectLst/>
              </a:rPr>
              <a:t>Tools: D3, </a:t>
            </a:r>
            <a:r>
              <a:rPr lang="en-US" dirty="0" err="1">
                <a:effectLst/>
              </a:rPr>
              <a:t>plotly</a:t>
            </a:r>
            <a:r>
              <a:rPr lang="en-US" dirty="0">
                <a:effectLst/>
              </a:rPr>
              <a:t> and </a:t>
            </a:r>
            <a:r>
              <a:rPr lang="en-US" dirty="0" err="1">
                <a:effectLst/>
              </a:rPr>
              <a:t>highchart</a:t>
            </a:r>
            <a:r>
              <a:rPr lang="en-US" dirty="0">
                <a:effectLst/>
              </a:rPr>
              <a:t>( do not recommended..) 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Project related: proposal, dash </a:t>
            </a:r>
            <a:r>
              <a:rPr lang="en-US" dirty="0" err="1">
                <a:effectLst/>
              </a:rPr>
              <a:t>boardsketch</a:t>
            </a:r>
            <a:r>
              <a:rPr lang="en-US" dirty="0">
                <a:effectLst/>
              </a:rPr>
              <a:t> and report</a:t>
            </a:r>
          </a:p>
        </p:txBody>
      </p:sp>
    </p:spTree>
    <p:extLst>
      <p:ext uri="{BB962C8B-B14F-4D97-AF65-F5344CB8AC3E}">
        <p14:creationId xmlns:p14="http://schemas.microsoft.com/office/powerpoint/2010/main" val="214917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856" y="609602"/>
            <a:ext cx="3618964" cy="2043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Julie: 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Charts Visualization and more 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16E79-4423-4F08-A8B8-D79678D13C08}"/>
              </a:ext>
            </a:extLst>
          </p:cNvPr>
          <p:cNvSpPr txBox="1"/>
          <p:nvPr/>
        </p:nvSpPr>
        <p:spPr>
          <a:xfrm>
            <a:off x="960213" y="762000"/>
            <a:ext cx="6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Highchart</a:t>
            </a:r>
            <a:r>
              <a:rPr lang="en-US" dirty="0"/>
              <a:t> &amp; </a:t>
            </a:r>
            <a:r>
              <a:rPr lang="en-US" dirty="0" err="1"/>
              <a:t>plotly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036CFD-A444-4333-8D41-F0B04883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" y="1233472"/>
            <a:ext cx="6110288" cy="54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2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07094-C083-4B7D-94CD-D5764C5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05" y="2514601"/>
            <a:ext cx="35491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Julie’s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053D8-7810-4CA7-8A39-4FCC1F28D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pPr lvl="0" algn="just"/>
            <a:r>
              <a:rPr lang="en-US" dirty="0">
                <a:effectLst/>
              </a:rPr>
              <a:t>Time</a:t>
            </a:r>
          </a:p>
          <a:p>
            <a:pPr lvl="1" algn="just"/>
            <a:r>
              <a:rPr lang="en-US" dirty="0">
                <a:effectLst/>
              </a:rPr>
              <a:t>The dashboard looks pretty straightforward but when it come to build our own, it turns out way more complex.</a:t>
            </a:r>
          </a:p>
          <a:p>
            <a:pPr algn="just"/>
            <a:r>
              <a:rPr lang="en-US" dirty="0">
                <a:effectLst/>
              </a:rPr>
              <a:t>tools</a:t>
            </a:r>
          </a:p>
          <a:p>
            <a:pPr lvl="1" algn="just"/>
            <a:r>
              <a:rPr lang="en-US" dirty="0">
                <a:effectLst/>
              </a:rPr>
              <a:t>Trying out new </a:t>
            </a:r>
            <a:r>
              <a:rPr lang="en-US" dirty="0" err="1">
                <a:effectLst/>
              </a:rPr>
              <a:t>js</a:t>
            </a:r>
            <a:r>
              <a:rPr lang="en-US" dirty="0">
                <a:effectLst/>
              </a:rPr>
              <a:t> libraries with the given time is very challenge. Failed few of them but good lessons were learnt.</a:t>
            </a:r>
          </a:p>
          <a:p>
            <a:pPr lvl="0" algn="just"/>
            <a:r>
              <a:rPr lang="en-US" dirty="0">
                <a:effectLst/>
              </a:rPr>
              <a:t>Expectation management </a:t>
            </a:r>
          </a:p>
          <a:p>
            <a:pPr lvl="1" algn="just"/>
            <a:r>
              <a:rPr lang="en-US" dirty="0">
                <a:effectLst/>
              </a:rPr>
              <a:t>Our team have a lot of great ideas. With the expectation management, we could be more focus on what we can achieve within the time frame.</a:t>
            </a:r>
          </a:p>
        </p:txBody>
      </p:sp>
    </p:spTree>
    <p:extLst>
      <p:ext uri="{BB962C8B-B14F-4D97-AF65-F5344CB8AC3E}">
        <p14:creationId xmlns:p14="http://schemas.microsoft.com/office/powerpoint/2010/main" val="346810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97FC35-A6A4-4FF1-9245-BE700C51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Moment of truth</a:t>
            </a:r>
            <a:br>
              <a:rPr lang="en-US" sz="6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6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(with dashboard screenshot)</a:t>
            </a:r>
          </a:p>
        </p:txBody>
      </p:sp>
    </p:spTree>
    <p:extLst>
      <p:ext uri="{BB962C8B-B14F-4D97-AF65-F5344CB8AC3E}">
        <p14:creationId xmlns:p14="http://schemas.microsoft.com/office/powerpoint/2010/main" val="345861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q&amp;a meme">
            <a:extLst>
              <a:ext uri="{FF2B5EF4-FFF2-40B4-BE49-F238E27FC236}">
                <a16:creationId xmlns:a16="http://schemas.microsoft.com/office/drawing/2014/main" id="{B19AA129-6492-4D9C-A90E-5FD926FB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52450"/>
            <a:ext cx="76009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68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students observing teacher do science experiment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" b="-2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199321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2" descr="Image result for what is coronavirus">
            <a:extLst>
              <a:ext uri="{FF2B5EF4-FFF2-40B4-BE49-F238E27FC236}">
                <a16:creationId xmlns:a16="http://schemas.microsoft.com/office/drawing/2014/main" id="{5CC8797A-F77F-4B21-A2C9-0DE0C92D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13" b="8113"/>
          <a:stretch/>
        </p:blipFill>
        <p:spPr bwMode="auto">
          <a:xfrm>
            <a:off x="6256866" y="-168305"/>
            <a:ext cx="5774268" cy="38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hat is coronavirus">
            <a:extLst>
              <a:ext uri="{FF2B5EF4-FFF2-40B4-BE49-F238E27FC236}">
                <a16:creationId xmlns:a16="http://schemas.microsoft.com/office/drawing/2014/main" id="{591A3A62-8985-4995-B423-D934221A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67" y="3243283"/>
            <a:ext cx="5774268" cy="34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46F752C-50F7-4AA3-BEA8-52FAA8C4C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12" y="3135887"/>
            <a:ext cx="8676222" cy="34292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 </a:t>
            </a:r>
            <a:br>
              <a:rPr lang="en-US" b="1" dirty="0"/>
            </a:br>
            <a:r>
              <a:rPr lang="en-US" dirty="0"/>
              <a:t>You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and try not touching your face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295FC-F9F5-4474-9D03-C8BEDF6ABEA0}"/>
              </a:ext>
            </a:extLst>
          </p:cNvPr>
          <p:cNvSpPr/>
          <p:nvPr/>
        </p:nvSpPr>
        <p:spPr>
          <a:xfrm>
            <a:off x="643192" y="800100"/>
            <a:ext cx="3643674" cy="5083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800" cap="sm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j-lt"/>
              </a:rPr>
              <a:t>Locations with Confirmed COVID-19 Cases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200" cap="sm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j-lt"/>
              </a:rPr>
              <a:t>Global Map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i="1" cap="small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i="1" cap="sm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 of 12:00 p.m. ET March 11, 2020</a:t>
            </a:r>
            <a:endParaRPr lang="en-US" cap="small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39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World map showing countries with COVID-19 cases">
            <a:extLst>
              <a:ext uri="{FF2B5EF4-FFF2-40B4-BE49-F238E27FC236}">
                <a16:creationId xmlns:a16="http://schemas.microsoft.com/office/drawing/2014/main" id="{E7B0A1C7-EC8D-4A7B-8767-BF732711C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850" y="1501591"/>
            <a:ext cx="6655295" cy="327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F634F-75E9-47C6-B922-210AA5A7FCFD}"/>
              </a:ext>
            </a:extLst>
          </p:cNvPr>
          <p:cNvSpPr/>
          <p:nvPr/>
        </p:nvSpPr>
        <p:spPr>
          <a:xfrm>
            <a:off x="4743850" y="6175019"/>
            <a:ext cx="10696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https://www.cdc.gov/coronavirus/2019-ncov/locations-confirmed-cases.html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254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7836-D750-4BCD-B213-49932E89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effectLst/>
              </a:rPr>
              <a:t>2020 coronavirus pandemic in Massachusetts</a:t>
            </a:r>
            <a:endParaRPr lang="en-US" b="1" dirty="0"/>
          </a:p>
        </p:txBody>
      </p:sp>
      <p:pic>
        <p:nvPicPr>
          <p:cNvPr id="2050" name="Picture 2" descr="Infographic: Where COVID-19 Has Been Confirmed in the U.S. | Statista">
            <a:extLst>
              <a:ext uri="{FF2B5EF4-FFF2-40B4-BE49-F238E27FC236}">
                <a16:creationId xmlns:a16="http://schemas.microsoft.com/office/drawing/2014/main" id="{40E495A2-F835-46ED-899F-3D96FDA3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132" y="645106"/>
            <a:ext cx="5247747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5C4D02C-3FF2-4B57-92DC-E8AC0325AE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771297"/>
            <a:ext cx="5122863" cy="300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07D32-B719-4883-919B-FA750BBFDFEE}"/>
              </a:ext>
            </a:extLst>
          </p:cNvPr>
          <p:cNvSpPr/>
          <p:nvPr/>
        </p:nvSpPr>
        <p:spPr>
          <a:xfrm>
            <a:off x="6049251" y="603567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https://en.wikipedia.org/wiki/2020_coronavirus_pandemic_in_Massachusetts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84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506A-FAD9-4A76-992C-88C2B4A1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BA77-A67D-4DEB-AADE-1A4B1EB1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8840E8-12F6-4EE1-9025-9024FE4D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8" y="306156"/>
            <a:ext cx="10626811" cy="5897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797056-9323-4EF3-A8BD-1B72978D3346}"/>
              </a:ext>
            </a:extLst>
          </p:cNvPr>
          <p:cNvSpPr/>
          <p:nvPr/>
        </p:nvSpPr>
        <p:spPr>
          <a:xfrm>
            <a:off x="1997094" y="6462078"/>
            <a:ext cx="99237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https://www.arcgis.com/apps/opsdashboard/index.html#/bda7594740fd40299423467b48e9ecf6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147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36" y="211600"/>
            <a:ext cx="8655605" cy="231343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Team &amp; individual work</a:t>
            </a: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611373"/>
              </p:ext>
            </p:extLst>
          </p:nvPr>
        </p:nvGraphicFramePr>
        <p:xfrm>
          <a:off x="3646312" y="2666999"/>
          <a:ext cx="8545688" cy="380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098" name="Picture 2" descr="Image result for teamwork">
            <a:extLst>
              <a:ext uri="{FF2B5EF4-FFF2-40B4-BE49-F238E27FC236}">
                <a16:creationId xmlns:a16="http://schemas.microsoft.com/office/drawing/2014/main" id="{FCEE3A83-F098-425D-A223-954CCE01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666999"/>
            <a:ext cx="3743326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Emma: </a:t>
            </a:r>
            <a:r>
              <a:rPr lang="en-US" dirty="0">
                <a:solidFill>
                  <a:schemeClr val="tx1"/>
                </a:solidFill>
              </a:rPr>
              <a:t>ETL data into MongoDB/PostgreSQL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D75B-B71B-4C8B-91CB-E398D0CA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ETL</a:t>
            </a:r>
          </a:p>
          <a:p>
            <a:pPr lvl="1"/>
            <a:r>
              <a:rPr lang="en-US" dirty="0">
                <a:effectLst/>
              </a:rPr>
              <a:t>Used </a:t>
            </a:r>
            <a:r>
              <a:rPr lang="en-US" dirty="0">
                <a:effectLst/>
                <a:hlinkClick r:id="rId2"/>
              </a:rPr>
              <a:t>Kaggle.com</a:t>
            </a:r>
            <a:r>
              <a:rPr lang="en-US" dirty="0">
                <a:effectLst/>
              </a:rPr>
              <a:t> as primary source for COVID data and John Hopkins’ </a:t>
            </a:r>
            <a:r>
              <a:rPr lang="en-US" dirty="0" err="1">
                <a:effectLst/>
              </a:rPr>
              <a:t>github</a:t>
            </a:r>
            <a:r>
              <a:rPr lang="en-US" dirty="0">
                <a:effectLst/>
              </a:rPr>
              <a:t> for later days of most recent </a:t>
            </a:r>
          </a:p>
          <a:p>
            <a:pPr lvl="1"/>
            <a:r>
              <a:rPr lang="en-US" dirty="0">
                <a:effectLst/>
              </a:rPr>
              <a:t>Data Transform: Cleaned the csv</a:t>
            </a:r>
          </a:p>
          <a:p>
            <a:pPr lvl="1"/>
            <a:r>
              <a:rPr lang="en-US" dirty="0">
                <a:effectLst/>
              </a:rPr>
              <a:t>Load: Input into pgAdmin4 and then utilized Python </a:t>
            </a:r>
            <a:r>
              <a:rPr lang="en-US" dirty="0" err="1">
                <a:effectLst/>
              </a:rPr>
              <a:t>sqlalchemy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For the project, 4 json files were created: </a:t>
            </a:r>
          </a:p>
          <a:p>
            <a:pPr lvl="1"/>
            <a:r>
              <a:rPr lang="en-US" dirty="0">
                <a:effectLst/>
              </a:rPr>
              <a:t>To show the confirmed cases by date </a:t>
            </a:r>
          </a:p>
          <a:p>
            <a:pPr lvl="1"/>
            <a:r>
              <a:rPr lang="en-US" dirty="0">
                <a:effectLst/>
              </a:rPr>
              <a:t>To display recovered, deaths, and confirmed by date and country</a:t>
            </a:r>
          </a:p>
          <a:p>
            <a:pPr lvl="1"/>
            <a:r>
              <a:rPr lang="en-US" dirty="0">
                <a:effectLst/>
              </a:rPr>
              <a:t>A list for latitudes and longitudes by country </a:t>
            </a:r>
          </a:p>
          <a:p>
            <a:pPr lvl="1"/>
            <a:r>
              <a:rPr lang="en-US" dirty="0">
                <a:effectLst/>
              </a:rPr>
              <a:t>A view for all the data shown in our SQL main table</a:t>
            </a: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761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6AC8A-FEBD-47FF-82BE-9BDF5439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856" y="609600"/>
            <a:ext cx="3618964" cy="21383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Emma: 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ETL data into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PostgreSQL database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16E79-4423-4F08-A8B8-D79678D13C08}"/>
              </a:ext>
            </a:extLst>
          </p:cNvPr>
          <p:cNvSpPr txBox="1"/>
          <p:nvPr/>
        </p:nvSpPr>
        <p:spPr>
          <a:xfrm>
            <a:off x="960213" y="762000"/>
            <a:ext cx="6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5CB44B-3941-46F0-AD85-B093B9E3048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/>
        </p:blipFill>
        <p:spPr bwMode="auto">
          <a:xfrm>
            <a:off x="5027630" y="2981533"/>
            <a:ext cx="3015226" cy="3642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cabinet, street&#10;&#10;Description automatically generated">
            <a:extLst>
              <a:ext uri="{FF2B5EF4-FFF2-40B4-BE49-F238E27FC236}">
                <a16:creationId xmlns:a16="http://schemas.microsoft.com/office/drawing/2014/main" id="{7B0BBD0B-CE32-4209-A2F9-1E3F220357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2" y="1198463"/>
            <a:ext cx="5943600" cy="91567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28B7D-7C1A-4393-BCEF-7722601841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7" y="2484262"/>
            <a:ext cx="3821220" cy="1063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DCA3B-2DE5-4A69-BA30-443ABFC02BD8}"/>
              </a:ext>
            </a:extLst>
          </p:cNvPr>
          <p:cNvSpPr txBox="1"/>
          <p:nvPr/>
        </p:nvSpPr>
        <p:spPr>
          <a:xfrm>
            <a:off x="1112613" y="2397220"/>
            <a:ext cx="6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FLASK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81D997-155F-465E-BCA5-E22C8C8EBC2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82" y="3822700"/>
            <a:ext cx="2946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4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07094-C083-4B7D-94CD-D5764C5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05" y="2514601"/>
            <a:ext cx="35491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Emma’s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053D8-7810-4CA7-8A39-4FCC1F28D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pPr lvl="0" algn="just"/>
            <a:r>
              <a:rPr lang="en-US" dirty="0">
                <a:effectLst/>
              </a:rPr>
              <a:t>It was difficult cleaning the data because not everything was consistent within the csv file. Some countries linked to information prior to mid-February were missing </a:t>
            </a:r>
            <a:r>
              <a:rPr lang="en-US" dirty="0" err="1">
                <a:effectLst/>
              </a:rPr>
              <a:t>lat</a:t>
            </a:r>
            <a:r>
              <a:rPr lang="en-US" dirty="0">
                <a:effectLst/>
              </a:rPr>
              <a:t>/long data and a good chunk of countries did not have its corresponding city/state. I had to clean the information twice because we had two rounds of ETL. Once for testing at the beginning of the project and a second time for the final display, with the most recent updates included. There were definitely more efficient ways to clean the csv than what I did but due to time-constraints, I fell back on what I knew worked well for me. Had there been more time, I would have used Panadas and VBA to automate the cleaning process. </a:t>
            </a:r>
          </a:p>
          <a:p>
            <a:pPr lvl="0" algn="just"/>
            <a:r>
              <a:rPr lang="en-US" dirty="0">
                <a:effectLst/>
              </a:rPr>
              <a:t>Json was challenging for me. At first, I really did not understand because that package is a weak point of mine. After much troubleshooting on my own and help from Paolo, I was able to work out the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966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Widescreen</PresentationFormat>
  <Paragraphs>94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Mesh</vt:lpstr>
      <vt:lpstr>Project 2 report</vt:lpstr>
      <vt:lpstr>Agenda</vt:lpstr>
      <vt:lpstr>PowerPoint Presentation</vt:lpstr>
      <vt:lpstr>2020 coronavirus pandemic in Massachusetts</vt:lpstr>
      <vt:lpstr>PowerPoint Presentation</vt:lpstr>
      <vt:lpstr>Our Team &amp; individual work</vt:lpstr>
      <vt:lpstr>Emma: ETL data into MongoDB/PostgreSQL database</vt:lpstr>
      <vt:lpstr>Emma:  ETL data into PostgreSQL database</vt:lpstr>
      <vt:lpstr>Emma’s challenges</vt:lpstr>
      <vt:lpstr>Souky: Map interaction &amp;Integration</vt:lpstr>
      <vt:lpstr>Souky:  Map interaction &amp; Integration</vt:lpstr>
      <vt:lpstr>Jin: Webpage layout &amp; Interaction</vt:lpstr>
      <vt:lpstr>PowerPoint Presentation</vt:lpstr>
      <vt:lpstr>Jin’s challenges</vt:lpstr>
      <vt:lpstr>Julie: Charts Visualization and more </vt:lpstr>
      <vt:lpstr>Julie:  Charts Visualization and more </vt:lpstr>
      <vt:lpstr>Julie’s challenges</vt:lpstr>
      <vt:lpstr>Moment of truth (with dashboard screenshot)</vt:lpstr>
      <vt:lpstr>PowerPoint Presentation</vt:lpstr>
      <vt:lpstr>Thank  You  and try not touching your 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2020-03-13T17:04:21Z</dcterms:created>
  <dcterms:modified xsi:type="dcterms:W3CDTF">2020-03-14T14:28:10Z</dcterms:modified>
</cp:coreProperties>
</file>